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verpass" panose="020B0604020202020204" charset="0"/>
      <p:regular r:id="rId16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346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Sistema Integral para Restaurantes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 restaurante familiar enfrenta errores frecuentes en horas pico debido a la gestión manual de menús, reservas y pedidos. La solución: un sistema digital centralizado que integra todas las operaciones con vistas diferenciadas para sala, cocina y administración.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7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2899" y="445056"/>
            <a:ext cx="4069437" cy="476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Requisitos Funcionales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6052899" y="1163836"/>
            <a:ext cx="3924538" cy="2098358"/>
          </a:xfrm>
          <a:prstGeom prst="roundRect">
            <a:avLst>
              <a:gd name="adj" fmla="val 324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22325" y="1333262"/>
            <a:ext cx="485537" cy="485537"/>
          </a:xfrm>
          <a:prstGeom prst="roundRect">
            <a:avLst>
              <a:gd name="adj" fmla="val 18830873"/>
            </a:avLst>
          </a:prstGeom>
          <a:solidFill>
            <a:srgbClr val="F20374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5794" y="1466731"/>
            <a:ext cx="218480" cy="2184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22325" y="1980605"/>
            <a:ext cx="1904286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Gestión de Usuarios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222325" y="2315528"/>
            <a:ext cx="3585686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Registro, edición y eliminación de usuarios con roles diferenciados: Administrador, Mesero, Cocinero y Cajero.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10139243" y="1163836"/>
            <a:ext cx="3924657" cy="2098358"/>
          </a:xfrm>
          <a:prstGeom prst="roundRect">
            <a:avLst>
              <a:gd name="adj" fmla="val 324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308669" y="1333262"/>
            <a:ext cx="485537" cy="485537"/>
          </a:xfrm>
          <a:prstGeom prst="roundRect">
            <a:avLst>
              <a:gd name="adj" fmla="val 18830873"/>
            </a:avLst>
          </a:prstGeom>
          <a:solidFill>
            <a:srgbClr val="F2037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42138" y="1466731"/>
            <a:ext cx="218480" cy="2184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08669" y="1980605"/>
            <a:ext cx="1928098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Autenticación Segura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10308669" y="2315528"/>
            <a:ext cx="3585805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Sistema de login con usuario y contraseña que asigna permisos específicos según el rol correspondiente.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6052899" y="3423999"/>
            <a:ext cx="8011001" cy="1580198"/>
          </a:xfrm>
          <a:prstGeom prst="roundRect">
            <a:avLst>
              <a:gd name="adj" fmla="val 430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222325" y="3593425"/>
            <a:ext cx="485537" cy="485537"/>
          </a:xfrm>
          <a:prstGeom prst="roundRect">
            <a:avLst>
              <a:gd name="adj" fmla="val 18830873"/>
            </a:avLst>
          </a:prstGeom>
          <a:solidFill>
            <a:srgbClr val="F20374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5794" y="3726894"/>
            <a:ext cx="218480" cy="218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222325" y="4240768"/>
            <a:ext cx="1904286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Gestión de Menú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6222325" y="4575691"/>
            <a:ext cx="7672149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El administrador puede crear, modificar, eliminar y consultar platillos y categorías en tiempo real.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6052899" y="5186243"/>
            <a:ext cx="3924538" cy="1481495"/>
          </a:xfrm>
          <a:prstGeom prst="roundRect">
            <a:avLst>
              <a:gd name="adj" fmla="val 4589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</p:sp>
      <p:sp>
        <p:nvSpPr>
          <p:cNvPr id="20" name="Text 14"/>
          <p:cNvSpPr/>
          <p:nvPr/>
        </p:nvSpPr>
        <p:spPr>
          <a:xfrm>
            <a:off x="6237565" y="5370909"/>
            <a:ext cx="1904286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Control de Mesas</a:t>
            </a:r>
            <a:endParaRPr lang="en-US" sz="1450" dirty="0"/>
          </a:p>
        </p:txBody>
      </p:sp>
      <p:sp>
        <p:nvSpPr>
          <p:cNvPr id="21" name="Text 15"/>
          <p:cNvSpPr/>
          <p:nvPr/>
        </p:nvSpPr>
        <p:spPr>
          <a:xfrm>
            <a:off x="6237565" y="5705832"/>
            <a:ext cx="3555206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Crear, editar y eliminar mesas indicando capacidad y estado: libre, ocupada, reservada o en limpieza.</a:t>
            </a:r>
            <a:endParaRPr lang="en-US" sz="1250" dirty="0"/>
          </a:p>
        </p:txBody>
      </p:sp>
      <p:sp>
        <p:nvSpPr>
          <p:cNvPr id="22" name="Shape 16"/>
          <p:cNvSpPr/>
          <p:nvPr/>
        </p:nvSpPr>
        <p:spPr>
          <a:xfrm>
            <a:off x="10139243" y="5186243"/>
            <a:ext cx="3924657" cy="1481495"/>
          </a:xfrm>
          <a:prstGeom prst="roundRect">
            <a:avLst>
              <a:gd name="adj" fmla="val 4589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</p:sp>
      <p:sp>
        <p:nvSpPr>
          <p:cNvPr id="23" name="Text 17"/>
          <p:cNvSpPr/>
          <p:nvPr/>
        </p:nvSpPr>
        <p:spPr>
          <a:xfrm>
            <a:off x="10323909" y="5370909"/>
            <a:ext cx="1904286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Sistema de Reservas</a:t>
            </a:r>
            <a:endParaRPr lang="en-US" sz="1450" dirty="0"/>
          </a:p>
        </p:txBody>
      </p:sp>
      <p:sp>
        <p:nvSpPr>
          <p:cNvPr id="24" name="Text 18"/>
          <p:cNvSpPr/>
          <p:nvPr/>
        </p:nvSpPr>
        <p:spPr>
          <a:xfrm>
            <a:off x="10323909" y="5705832"/>
            <a:ext cx="3555325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Registro de reservas con validación de disponibilidad y prevención de solapamientos de horario.</a:t>
            </a:r>
            <a:endParaRPr lang="en-US" sz="1250" dirty="0"/>
          </a:p>
        </p:txBody>
      </p:sp>
      <p:sp>
        <p:nvSpPr>
          <p:cNvPr id="25" name="Shape 19"/>
          <p:cNvSpPr/>
          <p:nvPr/>
        </p:nvSpPr>
        <p:spPr>
          <a:xfrm>
            <a:off x="6052899" y="6829544"/>
            <a:ext cx="8011001" cy="963335"/>
          </a:xfrm>
          <a:prstGeom prst="roundRect">
            <a:avLst>
              <a:gd name="adj" fmla="val 7057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</p:sp>
      <p:sp>
        <p:nvSpPr>
          <p:cNvPr id="26" name="Text 20"/>
          <p:cNvSpPr/>
          <p:nvPr/>
        </p:nvSpPr>
        <p:spPr>
          <a:xfrm>
            <a:off x="6237565" y="7014210"/>
            <a:ext cx="1904286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Gestión de Pedidos</a:t>
            </a:r>
            <a:endParaRPr lang="en-US" sz="1450" dirty="0"/>
          </a:p>
        </p:txBody>
      </p:sp>
      <p:sp>
        <p:nvSpPr>
          <p:cNvPr id="27" name="Text 21"/>
          <p:cNvSpPr/>
          <p:nvPr/>
        </p:nvSpPr>
        <p:spPr>
          <a:xfrm>
            <a:off x="6237565" y="7349133"/>
            <a:ext cx="7641669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Los meseros crean pedidos desde el POS seleccionando mesa y platillos correspondientes.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7715" y="745212"/>
            <a:ext cx="6306860" cy="645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Requisitos No Funcionales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67715" y="1938576"/>
            <a:ext cx="352079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Rendimiento y Disponibilidad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67715" y="2480310"/>
            <a:ext cx="3536752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Respuesta POS en menos de 300 ms en red local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7715" y="3258741"/>
            <a:ext cx="3536752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99% uptime para operaciones POS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7715" y="4037171"/>
            <a:ext cx="3536752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Funcionalidad básica offline durante cortes de conexión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67715" y="4958239"/>
            <a:ext cx="258056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Seguridad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7715" y="5499973"/>
            <a:ext cx="3536752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Autenticación JWT con roles y permisos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67715" y="6278404"/>
            <a:ext cx="3536752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Transmisión de pagos vía HTTPS/TLS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67715" y="7056834"/>
            <a:ext cx="353675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Hashing seguro de contraseñas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847153" y="1938576"/>
            <a:ext cx="340887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Consistencia y Escalabilidad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4847153" y="2480310"/>
            <a:ext cx="3536752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ACID para facturación y decremento de inventario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4847153" y="3258741"/>
            <a:ext cx="3536752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Arquitectura modular para separar servicios futuros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4847153" y="4179808"/>
            <a:ext cx="314205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Usabilidad y Auditabilidad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4847153" y="4721542"/>
            <a:ext cx="3536752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POS táctil con botones mínimo 44x44 px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4847153" y="5499973"/>
            <a:ext cx="3536752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Accesibilidad básica (teclado/lectores)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4847153" y="6278404"/>
            <a:ext cx="3536752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Logs de cambios críticos en pedidos y facturas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17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991" y="3015496"/>
            <a:ext cx="5075873" cy="581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Arquitectura por Capas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91991" y="3893701"/>
            <a:ext cx="13246418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La arquitectura elegida organiza el proyecto de forma clara, facilita el mantenimiento y garantiza una comunicación eficiente entre las diferentes partes del sistema.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988576" y="5539740"/>
            <a:ext cx="3986927" cy="197644"/>
          </a:xfrm>
          <a:prstGeom prst="roundRect">
            <a:avLst>
              <a:gd name="adj" fmla="val 4202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91991" y="5341977"/>
            <a:ext cx="593169" cy="593169"/>
          </a:xfrm>
          <a:prstGeom prst="roundRect">
            <a:avLst>
              <a:gd name="adj" fmla="val 7707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224" y="5490210"/>
            <a:ext cx="296585" cy="29658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89635" y="6132790"/>
            <a:ext cx="239291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Organización Modular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889635" y="6542127"/>
            <a:ext cx="3888343" cy="949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Separa el sistema en módulos independientes que facilitan desarrollo, pruebas y mejoras futuras.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5469850" y="5243155"/>
            <a:ext cx="3987046" cy="197644"/>
          </a:xfrm>
          <a:prstGeom prst="roundRect">
            <a:avLst>
              <a:gd name="adj" fmla="val 4202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5173266" y="5045393"/>
            <a:ext cx="593169" cy="593169"/>
          </a:xfrm>
          <a:prstGeom prst="roundRect">
            <a:avLst>
              <a:gd name="adj" fmla="val 7707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1498" y="5193625"/>
            <a:ext cx="296585" cy="29658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370909" y="5836206"/>
            <a:ext cx="2326243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Comunicación Clara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5370909" y="6245543"/>
            <a:ext cx="3888462" cy="949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Garantiza una buena comunicación entre las diferentes partes del sistema mediante interfaces bien definidas.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9951244" y="4946571"/>
            <a:ext cx="3987046" cy="197644"/>
          </a:xfrm>
          <a:prstGeom prst="roundRect">
            <a:avLst>
              <a:gd name="adj" fmla="val 4202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9654659" y="4748808"/>
            <a:ext cx="593169" cy="593169"/>
          </a:xfrm>
          <a:prstGeom prst="roundRect">
            <a:avLst>
              <a:gd name="adj" fmla="val 7707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2892" y="4897041"/>
            <a:ext cx="296585" cy="29658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52303" y="5539621"/>
            <a:ext cx="2326243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Adaptabilidad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9852303" y="5948958"/>
            <a:ext cx="3888462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 adapta perfectamente a los diagramas UML y a las interfaces diseñadas en Figma.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2130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Capas del Sistema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1984296"/>
            <a:ext cx="7468553" cy="1755458"/>
          </a:xfrm>
          <a:prstGeom prst="roundRect">
            <a:avLst>
              <a:gd name="adj" fmla="val 5727"/>
            </a:avLst>
          </a:prstGeom>
          <a:solidFill>
            <a:srgbClr val="F20374"/>
          </a:solidFill>
          <a:ln w="7620">
            <a:solidFill>
              <a:srgbClr val="FF1C8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2231231"/>
            <a:ext cx="28442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Capa de Presentación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2726769"/>
            <a:ext cx="6974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Pantallas diseñadas en Figma: POS, Cocina (KDS), Administración y Reservas. Interfaz de interacción directa con usuarios.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3979069"/>
            <a:ext cx="7468553" cy="1755458"/>
          </a:xfrm>
          <a:prstGeom prst="roundRect">
            <a:avLst>
              <a:gd name="adj" fmla="val 5727"/>
            </a:avLst>
          </a:prstGeom>
          <a:solidFill>
            <a:srgbClr val="F20374"/>
          </a:solidFill>
          <a:ln w="7620">
            <a:solidFill>
              <a:srgbClr val="FF1C8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4659" y="4226004"/>
            <a:ext cx="35240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Capa de Lógica de Negocio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4659" y="4721542"/>
            <a:ext cx="6974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Contiene las reglas del restaurante. Procesa pedidos, calcula totales, valida reservas y actualiza inventario.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196697" y="6272927"/>
            <a:ext cx="71095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La capa de lógica de negocio es el cerebro del sistema, dando sentido a todas las acciones del usuario en la interfaz.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37724" y="6003727"/>
            <a:ext cx="30480" cy="1304449"/>
          </a:xfrm>
          <a:prstGeom prst="rect">
            <a:avLst/>
          </a:prstGeom>
          <a:solidFill>
            <a:srgbClr val="F20374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70898"/>
            <a:ext cx="59828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Más Capas del Sistema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33888"/>
            <a:ext cx="7468553" cy="2184202"/>
          </a:xfrm>
          <a:prstGeom prst="roundRect">
            <a:avLst>
              <a:gd name="adj" fmla="val 6698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7244" y="2533888"/>
            <a:ext cx="121920" cy="2184202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</p:sp>
      <p:sp>
        <p:nvSpPr>
          <p:cNvPr id="6" name="Text 3"/>
          <p:cNvSpPr/>
          <p:nvPr/>
        </p:nvSpPr>
        <p:spPr>
          <a:xfrm>
            <a:off x="1198959" y="2803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Capa de Datos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98959" y="3299222"/>
            <a:ext cx="683752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Almacena toda la información: usuarios, platillos, pedidos, facturas, inventario y reservas. Garantiza seguridad, integridad y disponibilidad de datos.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4957405"/>
            <a:ext cx="7468553" cy="1801177"/>
          </a:xfrm>
          <a:prstGeom prst="roundRect">
            <a:avLst>
              <a:gd name="adj" fmla="val 8123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07244" y="4957405"/>
            <a:ext cx="121920" cy="1801177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</p:sp>
      <p:sp>
        <p:nvSpPr>
          <p:cNvPr id="10" name="Text 7"/>
          <p:cNvSpPr/>
          <p:nvPr/>
        </p:nvSpPr>
        <p:spPr>
          <a:xfrm>
            <a:off x="1198959" y="5227201"/>
            <a:ext cx="50758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Capa de Comunicación en Tiempo Real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98959" y="5722739"/>
            <a:ext cx="68375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Sincroniza POS y cocina (KDS). Cuando un mesero envía un pedido, el cocinero lo ve de inmediato, mejorando eficiencia.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35015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Integración y Justificación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18862" y="980123"/>
            <a:ext cx="2242661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Capa de Integración Externa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418862" y="1310878"/>
            <a:ext cx="5341858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Conecta el sistema con servicios adicionales: pagos, reportes y envío de correos. Permite ampliar funciones futuras sin rediseñar todo el sistema.</a:t>
            </a:r>
            <a:endParaRPr lang="en-US" sz="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281" y="995005"/>
            <a:ext cx="8158758" cy="815875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418862" y="9422844"/>
            <a:ext cx="13792676" cy="508397"/>
          </a:xfrm>
          <a:prstGeom prst="roundRect">
            <a:avLst>
              <a:gd name="adj" fmla="val 9888"/>
            </a:avLst>
          </a:prstGeom>
          <a:solidFill>
            <a:srgbClr val="4C012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20" y="9589532"/>
            <a:ext cx="149543" cy="1196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07720" y="9572387"/>
            <a:ext cx="13284160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Justificación técnica:</a:t>
            </a:r>
            <a:r>
              <a:rPr lang="en-US" sz="90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Por la naturaleza transaccional y necesidad de integridad (facturas, stock), RDBMS + arquitectura por capas es suficiente y facilita la evaluación académica. Favorece mantenibilidad y entendimiento por evaluadores.</a:t>
            </a:r>
            <a:endParaRPr lang="en-US" sz="900" dirty="0"/>
          </a:p>
        </p:txBody>
      </p:sp>
      <p:sp>
        <p:nvSpPr>
          <p:cNvPr id="9" name="Shape 5"/>
          <p:cNvSpPr/>
          <p:nvPr/>
        </p:nvSpPr>
        <p:spPr>
          <a:xfrm>
            <a:off x="418862" y="10065782"/>
            <a:ext cx="269200" cy="269200"/>
          </a:xfrm>
          <a:prstGeom prst="roundRect">
            <a:avLst>
              <a:gd name="adj" fmla="val 1867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68928" y="10094714"/>
            <a:ext cx="168950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807720" y="10106858"/>
            <a:ext cx="2818328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Las UI representan la capa de presentación</a:t>
            </a:r>
            <a:endParaRPr lang="en-US" sz="1100" dirty="0"/>
          </a:p>
        </p:txBody>
      </p:sp>
      <p:sp>
        <p:nvSpPr>
          <p:cNvPr id="12" name="Shape 8"/>
          <p:cNvSpPr/>
          <p:nvPr/>
        </p:nvSpPr>
        <p:spPr>
          <a:xfrm>
            <a:off x="5066228" y="10065782"/>
            <a:ext cx="269200" cy="269200"/>
          </a:xfrm>
          <a:prstGeom prst="roundRect">
            <a:avLst>
              <a:gd name="adj" fmla="val 1867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5116294" y="10094714"/>
            <a:ext cx="168950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5455087" y="10106858"/>
            <a:ext cx="4108966" cy="351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Los diagramas de clases y secuencia representan la lógica de negocio</a:t>
            </a:r>
            <a:endParaRPr lang="en-US" sz="1100" dirty="0"/>
          </a:p>
        </p:txBody>
      </p:sp>
      <p:sp>
        <p:nvSpPr>
          <p:cNvPr id="15" name="Shape 11"/>
          <p:cNvSpPr/>
          <p:nvPr/>
        </p:nvSpPr>
        <p:spPr>
          <a:xfrm>
            <a:off x="9713595" y="10065782"/>
            <a:ext cx="269200" cy="269200"/>
          </a:xfrm>
          <a:prstGeom prst="roundRect">
            <a:avLst>
              <a:gd name="adj" fmla="val 1867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763661" y="10094714"/>
            <a:ext cx="168950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1300" dirty="0"/>
          </a:p>
        </p:txBody>
      </p:sp>
      <p:sp>
        <p:nvSpPr>
          <p:cNvPr id="17" name="Text 13"/>
          <p:cNvSpPr/>
          <p:nvPr/>
        </p:nvSpPr>
        <p:spPr>
          <a:xfrm>
            <a:off x="10102453" y="10106858"/>
            <a:ext cx="4109085" cy="351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Los diagramas de componentes muestran la conexión con base de datos y servicios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087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Diagrama de Clases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Representación visual de las entidades principales del sistema y sus relaciones, mostrando la estructura de datos y la lógica de negocio implementada.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Diagramas Técnicos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18862" y="728901"/>
            <a:ext cx="2118360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Diagrama de Componentes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418862" y="1119426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Muestra la arquitectura modular del sistema y las conexiones entre componentes principales.</a:t>
            </a:r>
            <a:endParaRPr lang="en-US" sz="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2" y="1445419"/>
            <a:ext cx="13792676" cy="409384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418862" y="5733612"/>
            <a:ext cx="13792676" cy="22503"/>
          </a:xfrm>
          <a:prstGeom prst="rect">
            <a:avLst/>
          </a:prstGeom>
          <a:solidFill>
            <a:srgbClr val="E5E0DF">
              <a:alpha val="5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418862" y="5935504"/>
            <a:ext cx="1856899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Diagrama de Secuencia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418862" y="6326029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Ilustra el flujo de interacciones entre actores y componentes del sistema durante operaciones clave.</a:t>
            </a:r>
            <a:endParaRPr lang="en-US" sz="9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62" y="6652022"/>
            <a:ext cx="12268200" cy="56997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643</Words>
  <Application>Microsoft Office PowerPoint</Application>
  <PresentationFormat>Personalizado</PresentationFormat>
  <Paragraphs>76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Overpass Bold</vt:lpstr>
      <vt:lpstr>Arial</vt:lpstr>
      <vt:lpstr>Calibri</vt:lpstr>
      <vt:lpstr>Overpass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Manuel Ordoñez</dc:creator>
  <cp:lastModifiedBy>Manuel Ordoñez</cp:lastModifiedBy>
  <cp:revision>1</cp:revision>
  <dcterms:created xsi:type="dcterms:W3CDTF">2025-11-11T14:36:03Z</dcterms:created>
  <dcterms:modified xsi:type="dcterms:W3CDTF">2025-11-11T16:22:30Z</dcterms:modified>
</cp:coreProperties>
</file>